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57" r:id="rId3"/>
    <p:sldId id="258" r:id="rId4"/>
    <p:sldId id="259" r:id="rId5"/>
    <p:sldId id="272" r:id="rId6"/>
    <p:sldId id="260" r:id="rId7"/>
    <p:sldId id="274" r:id="rId8"/>
    <p:sldId id="261" r:id="rId9"/>
    <p:sldId id="263" r:id="rId10"/>
    <p:sldId id="262" r:id="rId11"/>
    <p:sldId id="273" r:id="rId12"/>
    <p:sldId id="264" r:id="rId13"/>
    <p:sldId id="265" r:id="rId14"/>
    <p:sldId id="266" r:id="rId15"/>
    <p:sldId id="267" r:id="rId16"/>
    <p:sldId id="268" r:id="rId17"/>
    <p:sldId id="269" r:id="rId18"/>
    <p:sldId id="270" r:id="rId19"/>
    <p:sldId id="27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D527B1E-F45B-4B8E-9CF6-532AC8E92EAA}" type="datetimeFigureOut">
              <a:rPr lang="en-US" smtClean="0"/>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2416087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527B1E-F45B-4B8E-9CF6-532AC8E92EAA}" type="datetimeFigureOut">
              <a:rPr lang="en-US" smtClean="0"/>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36739140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527B1E-F45B-4B8E-9CF6-532AC8E92EAA}" type="datetimeFigureOut">
              <a:rPr lang="en-US" smtClean="0"/>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4212297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527B1E-F45B-4B8E-9CF6-532AC8E92EAA}" type="datetimeFigureOut">
              <a:rPr lang="en-US" smtClean="0"/>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986443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D527B1E-F45B-4B8E-9CF6-532AC8E92EAA}" type="datetimeFigureOut">
              <a:rPr lang="en-US" smtClean="0"/>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3258926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D527B1E-F45B-4B8E-9CF6-532AC8E92EAA}" type="datetimeFigureOut">
              <a:rPr lang="en-US" smtClean="0"/>
              <a:t>10/15/2020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2192857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D527B1E-F45B-4B8E-9CF6-532AC8E92EAA}" type="datetimeFigureOut">
              <a:rPr lang="en-US" smtClean="0"/>
              <a:t>10/15/2020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784602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D527B1E-F45B-4B8E-9CF6-532AC8E92EAA}" type="datetimeFigureOut">
              <a:rPr lang="en-US" smtClean="0"/>
              <a:t>10/15/2020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3488112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527B1E-F45B-4B8E-9CF6-532AC8E92EAA}" type="datetimeFigureOut">
              <a:rPr lang="en-US" smtClean="0"/>
              <a:t>10/15/2020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870415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D527B1E-F45B-4B8E-9CF6-532AC8E92EAA}" type="datetimeFigureOut">
              <a:rPr lang="en-US" smtClean="0"/>
              <a:t>10/15/2020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993402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D527B1E-F45B-4B8E-9CF6-532AC8E92EAA}" type="datetimeFigureOut">
              <a:rPr lang="en-US" smtClean="0"/>
              <a:t>10/15/2020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2E4F79-C0F0-4188-8765-7BFF7693FB1F}" type="slidenum">
              <a:rPr lang="en-US" smtClean="0"/>
              <a:t>‹#›</a:t>
            </a:fld>
            <a:endParaRPr lang="en-US"/>
          </a:p>
        </p:txBody>
      </p:sp>
    </p:spTree>
    <p:extLst>
      <p:ext uri="{BB962C8B-B14F-4D97-AF65-F5344CB8AC3E}">
        <p14:creationId xmlns:p14="http://schemas.microsoft.com/office/powerpoint/2010/main" val="1942753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527B1E-F45B-4B8E-9CF6-532AC8E92EAA}" type="datetimeFigureOut">
              <a:rPr lang="en-US" smtClean="0"/>
              <a:t>10/15/2020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2E4F79-C0F0-4188-8765-7BFF7693FB1F}" type="slidenum">
              <a:rPr lang="en-US" smtClean="0"/>
              <a:t>‹#›</a:t>
            </a:fld>
            <a:endParaRPr lang="en-US"/>
          </a:p>
        </p:txBody>
      </p:sp>
    </p:spTree>
    <p:extLst>
      <p:ext uri="{BB962C8B-B14F-4D97-AF65-F5344CB8AC3E}">
        <p14:creationId xmlns:p14="http://schemas.microsoft.com/office/powerpoint/2010/main" val="2631205677"/>
      </p:ext>
    </p:extLst>
  </p:cSld>
  <p:clrMap bg1="dk1" tx1="lt1" bg2="dk2" tx2="lt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https://www.mathworks.com/discovery/image-recognition.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kaggle.com/puneet6060/intel-image-classificatio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64165163-2C2D-43AD-B829-366DC93EED8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8" y="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294B62-8DB1-4C97-B7ED-F1FD28FE7A6B}"/>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Project 1: Image classification using feed forward neural network</a:t>
            </a:r>
          </a:p>
        </p:txBody>
      </p:sp>
      <p:sp>
        <p:nvSpPr>
          <p:cNvPr id="3" name="Subtitle 2">
            <a:extLst>
              <a:ext uri="{FF2B5EF4-FFF2-40B4-BE49-F238E27FC236}">
                <a16:creationId xmlns:a16="http://schemas.microsoft.com/office/drawing/2014/main" id="{EA190DBB-C009-4C9F-82A4-4525F771966A}"/>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pPr algn="l"/>
            <a:r>
              <a:rPr lang="en-US" dirty="0">
                <a:solidFill>
                  <a:srgbClr val="FFFFFF"/>
                </a:solidFill>
              </a:rPr>
              <a:t>-Arunkumar Ramachandran                               –Course Instructor: Dr. Ryan White</a:t>
            </a:r>
          </a:p>
          <a:p>
            <a:pPr algn="l"/>
            <a:r>
              <a:rPr lang="en-US" dirty="0">
                <a:solidFill>
                  <a:srgbClr val="FFFFFF"/>
                </a:solidFill>
              </a:rPr>
              <a:t>-Student ID: 903928488                                      –Course Code: MTH 5320	</a:t>
            </a:r>
          </a:p>
        </p:txBody>
      </p:sp>
      <p:pic>
        <p:nvPicPr>
          <p:cNvPr id="15" name="Picture 14">
            <a:extLst>
              <a:ext uri="{FF2B5EF4-FFF2-40B4-BE49-F238E27FC236}">
                <a16:creationId xmlns:a16="http://schemas.microsoft.com/office/drawing/2014/main" id="{AA37AAF6-D5B1-40E1-B943-B0E7DC589AAE}"/>
              </a:ext>
            </a:extLst>
          </p:cNvPr>
          <p:cNvPicPr/>
          <p:nvPr/>
        </p:nvPicPr>
        <p:blipFill>
          <a:blip r:embed="rId5">
            <a:extLst>
              <a:ext uri="{28A0092B-C50C-407E-A947-70E740481C1C}">
                <a14:useLocalDpi xmlns:a14="http://schemas.microsoft.com/office/drawing/2010/main" val="0"/>
              </a:ext>
            </a:extLst>
          </a:blip>
          <a:stretch>
            <a:fillRect/>
          </a:stretch>
        </p:blipFill>
        <p:spPr>
          <a:xfrm>
            <a:off x="7756016" y="-10"/>
            <a:ext cx="4432935" cy="1287272"/>
          </a:xfrm>
          <a:prstGeom prst="rect">
            <a:avLst/>
          </a:prstGeom>
        </p:spPr>
      </p:pic>
    </p:spTree>
    <p:extLst>
      <p:ext uri="{BB962C8B-B14F-4D97-AF65-F5344CB8AC3E}">
        <p14:creationId xmlns:p14="http://schemas.microsoft.com/office/powerpoint/2010/main" val="2067380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36">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B5CD54-7B2E-4F1F-8ACD-FC29756EFD7E}"/>
              </a:ext>
            </a:extLst>
          </p:cNvPr>
          <p:cNvSpPr>
            <a:spLocks noGrp="1"/>
          </p:cNvSpPr>
          <p:nvPr>
            <p:ph type="title"/>
          </p:nvPr>
        </p:nvSpPr>
        <p:spPr>
          <a:xfrm>
            <a:off x="838200" y="365125"/>
            <a:ext cx="3937986" cy="966525"/>
          </a:xfrm>
        </p:spPr>
        <p:txBody>
          <a:bodyPr>
            <a:normAutofit fontScale="90000"/>
          </a:bodyPr>
          <a:lstStyle/>
          <a:p>
            <a:r>
              <a:rPr lang="en-US" sz="4000" dirty="0"/>
              <a:t>Visualization of the test set images after resizing</a:t>
            </a:r>
          </a:p>
        </p:txBody>
      </p:sp>
      <p:sp>
        <p:nvSpPr>
          <p:cNvPr id="3" name="Content Placeholder 2">
            <a:extLst>
              <a:ext uri="{FF2B5EF4-FFF2-40B4-BE49-F238E27FC236}">
                <a16:creationId xmlns:a16="http://schemas.microsoft.com/office/drawing/2014/main" id="{EE6C4BF0-9445-4294-B84F-CCBDBA64101D}"/>
              </a:ext>
            </a:extLst>
          </p:cNvPr>
          <p:cNvSpPr>
            <a:spLocks noGrp="1"/>
          </p:cNvSpPr>
          <p:nvPr>
            <p:ph idx="1"/>
          </p:nvPr>
        </p:nvSpPr>
        <p:spPr>
          <a:xfrm>
            <a:off x="838200" y="1825625"/>
            <a:ext cx="4152774" cy="4303464"/>
          </a:xfrm>
        </p:spPr>
        <p:txBody>
          <a:bodyPr>
            <a:normAutofit/>
          </a:bodyPr>
          <a:lstStyle/>
          <a:p>
            <a:r>
              <a:rPr lang="en-US" sz="2000" dirty="0">
                <a:effectLst/>
                <a:latin typeface="Calibri" panose="020F0502020204030204" pitchFamily="34" charset="0"/>
                <a:ea typeface="Calibri" panose="020F0502020204030204" pitchFamily="34" charset="0"/>
                <a:cs typeface="Arial" panose="020B0604020202020204" pitchFamily="34" charset="0"/>
              </a:rPr>
              <a:t>The images contained in the train and test dataset have been resized from (152*152*3) to (50*50*3). </a:t>
            </a:r>
          </a:p>
          <a:p>
            <a:r>
              <a:rPr lang="en-US" sz="2000" dirty="0">
                <a:latin typeface="Calibri" panose="020F0502020204030204" pitchFamily="34" charset="0"/>
                <a:ea typeface="Calibri" panose="020F0502020204030204" pitchFamily="34" charset="0"/>
                <a:cs typeface="Arial" panose="020B0604020202020204" pitchFamily="34" charset="0"/>
              </a:rPr>
              <a:t>The image on the right is of the Test Data.</a:t>
            </a:r>
            <a:endParaRPr lang="en-US" sz="2000" dirty="0">
              <a:effectLst/>
              <a:latin typeface="Calibri" panose="020F0502020204030204" pitchFamily="34" charset="0"/>
              <a:ea typeface="Calibri" panose="020F0502020204030204" pitchFamily="34" charset="0"/>
              <a:cs typeface="Arial" panose="020B0604020202020204" pitchFamily="34" charset="0"/>
            </a:endParaRPr>
          </a:p>
          <a:p>
            <a:endParaRPr lang="en-US" sz="2000" dirty="0"/>
          </a:p>
        </p:txBody>
      </p:sp>
      <p:pic>
        <p:nvPicPr>
          <p:cNvPr id="7" name="Picture 6" descr="A picture containing graphical user interface&#10;&#10;Description automatically generated">
            <a:extLst>
              <a:ext uri="{FF2B5EF4-FFF2-40B4-BE49-F238E27FC236}">
                <a16:creationId xmlns:a16="http://schemas.microsoft.com/office/drawing/2014/main" id="{DFEE6AB0-D856-4444-95E8-CDCEB4857070}"/>
              </a:ext>
            </a:extLst>
          </p:cNvPr>
          <p:cNvPicPr/>
          <p:nvPr/>
        </p:nvPicPr>
        <p:blipFill rotWithShape="1">
          <a:blip r:embed="rId2" cstate="print">
            <a:extLst>
              <a:ext uri="{28A0092B-C50C-407E-A947-70E740481C1C}">
                <a14:useLocalDpi xmlns:a14="http://schemas.microsoft.com/office/drawing/2010/main" val="0"/>
              </a:ext>
            </a:extLst>
          </a:blip>
          <a:srcRect r="25515" b="1"/>
          <a:stretch/>
        </p:blipFill>
        <p:spPr>
          <a:xfrm>
            <a:off x="5186549" y="365124"/>
            <a:ext cx="7005451" cy="5763965"/>
          </a:xfrm>
          <a:prstGeom prst="rect">
            <a:avLst/>
          </a:prstGeom>
        </p:spPr>
      </p:pic>
    </p:spTree>
    <p:extLst>
      <p:ext uri="{BB962C8B-B14F-4D97-AF65-F5344CB8AC3E}">
        <p14:creationId xmlns:p14="http://schemas.microsoft.com/office/powerpoint/2010/main" val="801273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35D61A1-8484-4749-8AD0-A3455E0753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357B41-2EB9-4C45-9EC8-7A2BA46334AC}"/>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dirty="0"/>
              <a:t>Initially to tune the hyperparameters, the following data was used:</a:t>
            </a:r>
          </a:p>
        </p:txBody>
      </p:sp>
      <p:sp>
        <p:nvSpPr>
          <p:cNvPr id="12" name="Rounded Rectangle 5">
            <a:extLst>
              <a:ext uri="{FF2B5EF4-FFF2-40B4-BE49-F238E27FC236}">
                <a16:creationId xmlns:a16="http://schemas.microsoft.com/office/drawing/2014/main" id="{1447903E-2B66-479D-959B-F2EBB2CC9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28801"/>
            <a:ext cx="10515600" cy="436245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ext&#10;&#10;Description automatically generated">
            <a:extLst>
              <a:ext uri="{FF2B5EF4-FFF2-40B4-BE49-F238E27FC236}">
                <a16:creationId xmlns:a16="http://schemas.microsoft.com/office/drawing/2014/main" id="{F4F94393-D04A-423D-B0F1-B195F6BA216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18555" b="-3"/>
          <a:stretch/>
        </p:blipFill>
        <p:spPr>
          <a:xfrm>
            <a:off x="1158240" y="2149222"/>
            <a:ext cx="9875520" cy="3721608"/>
          </a:xfrm>
          <a:prstGeom prst="rect">
            <a:avLst/>
          </a:prstGeom>
          <a:effectLst/>
        </p:spPr>
      </p:pic>
    </p:spTree>
    <p:extLst>
      <p:ext uri="{BB962C8B-B14F-4D97-AF65-F5344CB8AC3E}">
        <p14:creationId xmlns:p14="http://schemas.microsoft.com/office/powerpoint/2010/main" val="36520693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CAFD1-E665-457E-A8EF-DC511555057A}"/>
              </a:ext>
            </a:extLst>
          </p:cNvPr>
          <p:cNvSpPr>
            <a:spLocks noGrp="1"/>
          </p:cNvSpPr>
          <p:nvPr>
            <p:ph type="title"/>
          </p:nvPr>
        </p:nvSpPr>
        <p:spPr/>
        <p:txBody>
          <a:bodyPr/>
          <a:lstStyle/>
          <a:p>
            <a:r>
              <a:rPr lang="en-US" dirty="0"/>
              <a:t>Weight Initialization method</a:t>
            </a:r>
          </a:p>
        </p:txBody>
      </p:sp>
      <p:sp>
        <p:nvSpPr>
          <p:cNvPr id="3" name="Content Placeholder 2">
            <a:extLst>
              <a:ext uri="{FF2B5EF4-FFF2-40B4-BE49-F238E27FC236}">
                <a16:creationId xmlns:a16="http://schemas.microsoft.com/office/drawing/2014/main" id="{F682D459-3FF5-4744-A12D-0B36E6293B31}"/>
              </a:ext>
            </a:extLst>
          </p:cNvPr>
          <p:cNvSpPr>
            <a:spLocks noGrp="1"/>
          </p:cNvSpPr>
          <p:nvPr>
            <p:ph idx="1"/>
          </p:nvPr>
        </p:nvSpPr>
        <p:spPr/>
        <p:txBody>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Different weight initialization methods were used, and the one that gave the best accuracy was selected to tune the hyperparameters.</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The weight initialization methods used are shown in the following:</a:t>
            </a:r>
          </a:p>
          <a:p>
            <a:pPr marR="0" lvl="0">
              <a:lnSpc>
                <a:spcPct val="107000"/>
              </a:lnSpc>
              <a:spcBef>
                <a:spcPts val="0"/>
              </a:spcBef>
              <a:spcAft>
                <a:spcPts val="0"/>
              </a:spcAft>
              <a:buFont typeface="Wingdings" panose="05000000000000000000" pitchFamily="2" charset="2"/>
              <a:buChar char="Ø"/>
            </a:pPr>
            <a:r>
              <a:rPr lang="en-US" sz="1800" dirty="0">
                <a:effectLst/>
                <a:latin typeface="Calibri" panose="020F0502020204030204" pitchFamily="34" charset="0"/>
                <a:ea typeface="Calibri" panose="020F0502020204030204" pitchFamily="34" charset="0"/>
                <a:cs typeface="Arial" panose="020B0604020202020204" pitchFamily="34" charset="0"/>
              </a:rPr>
              <a:t>Normal</a:t>
            </a:r>
          </a:p>
          <a:p>
            <a:pPr marR="0" lvl="0">
              <a:lnSpc>
                <a:spcPct val="107000"/>
              </a:lnSpc>
              <a:spcBef>
                <a:spcPts val="0"/>
              </a:spcBef>
              <a:spcAft>
                <a:spcPts val="0"/>
              </a:spcAft>
              <a:buFont typeface="Wingdings" panose="05000000000000000000" pitchFamily="2" charset="2"/>
              <a:buChar char="Ø"/>
            </a:pPr>
            <a:r>
              <a:rPr lang="en-US" sz="1800" dirty="0">
                <a:effectLst/>
                <a:latin typeface="Calibri" panose="020F0502020204030204" pitchFamily="34" charset="0"/>
                <a:ea typeface="Calibri" panose="020F0502020204030204" pitchFamily="34" charset="0"/>
                <a:cs typeface="Arial" panose="020B0604020202020204" pitchFamily="34" charset="0"/>
              </a:rPr>
              <a:t>Uniform</a:t>
            </a:r>
          </a:p>
          <a:p>
            <a:pPr marR="0" lvl="0">
              <a:lnSpc>
                <a:spcPct val="107000"/>
              </a:lnSpc>
              <a:spcBef>
                <a:spcPts val="0"/>
              </a:spcBef>
              <a:spcAft>
                <a:spcPts val="0"/>
              </a:spcAft>
              <a:buFont typeface="Wingdings" panose="05000000000000000000" pitchFamily="2" charset="2"/>
              <a:buChar char="Ø"/>
            </a:pPr>
            <a:r>
              <a:rPr lang="en-US" sz="1800" dirty="0" err="1">
                <a:effectLst/>
                <a:latin typeface="Calibri" panose="020F0502020204030204" pitchFamily="34" charset="0"/>
                <a:ea typeface="Calibri" panose="020F0502020204030204" pitchFamily="34" charset="0"/>
                <a:cs typeface="Arial" panose="020B0604020202020204" pitchFamily="34" charset="0"/>
              </a:rPr>
              <a:t>Lecum</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800"/>
              </a:spcAft>
              <a:buFont typeface="Wingdings" panose="05000000000000000000" pitchFamily="2" charset="2"/>
              <a:buChar char="Ø"/>
            </a:pPr>
            <a:r>
              <a:rPr lang="en-US" sz="1800" dirty="0" err="1">
                <a:effectLst/>
                <a:latin typeface="Calibri" panose="020F0502020204030204" pitchFamily="34" charset="0"/>
                <a:ea typeface="Calibri" panose="020F0502020204030204" pitchFamily="34" charset="0"/>
                <a:cs typeface="Arial" panose="020B0604020202020204" pitchFamily="34" charset="0"/>
              </a:rPr>
              <a:t>Glorot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Bef>
                <a:spcPts val="0"/>
              </a:spcBef>
              <a:spcAft>
                <a:spcPts val="800"/>
              </a:spcAft>
              <a:buFont typeface="Wingdings" panose="05000000000000000000" pitchFamily="2" charset="2"/>
              <a:buChar char="§"/>
            </a:pPr>
            <a:r>
              <a:rPr lang="en-US" sz="1800" dirty="0">
                <a:effectLst/>
                <a:latin typeface="Calibri" panose="020F0502020204030204" pitchFamily="34" charset="0"/>
                <a:ea typeface="Calibri" panose="020F0502020204030204" pitchFamily="34" charset="0"/>
                <a:cs typeface="Arial" panose="020B0604020202020204" pitchFamily="34" charset="0"/>
              </a:rPr>
              <a:t>Among these, </a:t>
            </a:r>
            <a:r>
              <a:rPr lang="en-US" sz="1800" dirty="0" err="1">
                <a:effectLst/>
                <a:latin typeface="Calibri" panose="020F0502020204030204" pitchFamily="34" charset="0"/>
                <a:ea typeface="Calibri" panose="020F0502020204030204" pitchFamily="34" charset="0"/>
                <a:cs typeface="Arial" panose="020B0604020202020204" pitchFamily="34" charset="0"/>
              </a:rPr>
              <a:t>Glorot</a:t>
            </a:r>
            <a:r>
              <a:rPr lang="en-US" sz="1800" dirty="0">
                <a:effectLst/>
                <a:latin typeface="Calibri" panose="020F0502020204030204" pitchFamily="34" charset="0"/>
                <a:ea typeface="Calibri" panose="020F0502020204030204" pitchFamily="34" charset="0"/>
                <a:cs typeface="Arial" panose="020B0604020202020204" pitchFamily="34" charset="0"/>
              </a:rPr>
              <a:t> showed better accuracy than the rest, and hence it was selected to tune the hyperparameters.</a:t>
            </a:r>
          </a:p>
          <a:p>
            <a:pPr marR="0" lvl="0">
              <a:lnSpc>
                <a:spcPct val="107000"/>
              </a:lnSpc>
              <a:spcBef>
                <a:spcPts val="0"/>
              </a:spcBef>
              <a:spcAft>
                <a:spcPts val="800"/>
              </a:spcAft>
              <a:buFont typeface="Wingdings" panose="05000000000000000000" pitchFamily="2" charset="2"/>
              <a:buChar cha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4053706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B5B27-1742-4627-B28C-438E00D18948}"/>
              </a:ext>
            </a:extLst>
          </p:cNvPr>
          <p:cNvSpPr>
            <a:spLocks noGrp="1"/>
          </p:cNvSpPr>
          <p:nvPr>
            <p:ph type="title"/>
          </p:nvPr>
        </p:nvSpPr>
        <p:spPr/>
        <p:txBody>
          <a:bodyPr/>
          <a:lstStyle/>
          <a:p>
            <a:r>
              <a:rPr lang="en-US" dirty="0"/>
              <a:t>Network Architecture</a:t>
            </a:r>
          </a:p>
        </p:txBody>
      </p:sp>
      <p:sp>
        <p:nvSpPr>
          <p:cNvPr id="3" name="Content Placeholder 2">
            <a:extLst>
              <a:ext uri="{FF2B5EF4-FFF2-40B4-BE49-F238E27FC236}">
                <a16:creationId xmlns:a16="http://schemas.microsoft.com/office/drawing/2014/main" id="{9A77C6AB-B9BB-4494-ACEE-B52DA458F54C}"/>
              </a:ext>
            </a:extLst>
          </p:cNvPr>
          <p:cNvSpPr>
            <a:spLocks noGrp="1"/>
          </p:cNvSpPr>
          <p:nvPr>
            <p:ph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Three Network architectures were used before tuning the hyperparameters. They are as follows:</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Arial" panose="020B0604020202020204" pitchFamily="34" charset="0"/>
              </a:rPr>
              <a:t>Network Archi1 = [(50*50*3), 62, 62, 6] ## (50*50*3) input,  (62, 62 )Two hidden layers, (6)one output</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Arial" panose="020B0604020202020204" pitchFamily="34" charset="0"/>
              </a:rPr>
              <a:t>Network Archi2 = [(50*50*3), 64, 32, 18,6] ## (50*50*3)One input, (64, 32, 18)Three hidden layers,(6) one output</a:t>
            </a: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Arial" panose="020B0604020202020204" pitchFamily="34" charset="0"/>
              </a:rPr>
              <a:t>Network Archi3 = [(50*50*3), 64, 32, 42,52,6] ##(50*50*3)One input, (64, 32, 42,52)Four hidden layers,(6) one output</a:t>
            </a:r>
          </a:p>
          <a:p>
            <a:endParaRPr lang="en-US" dirty="0"/>
          </a:p>
        </p:txBody>
      </p:sp>
    </p:spTree>
    <p:extLst>
      <p:ext uri="{BB962C8B-B14F-4D97-AF65-F5344CB8AC3E}">
        <p14:creationId xmlns:p14="http://schemas.microsoft.com/office/powerpoint/2010/main" val="1267849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57AC4-0BF1-43DC-8A1B-6C9570D1AE1F}"/>
              </a:ext>
            </a:extLst>
          </p:cNvPr>
          <p:cNvSpPr>
            <a:spLocks noGrp="1"/>
          </p:cNvSpPr>
          <p:nvPr>
            <p:ph type="title"/>
          </p:nvPr>
        </p:nvSpPr>
        <p:spPr/>
        <p:txBody>
          <a:bodyPr/>
          <a:lstStyle/>
          <a:p>
            <a:r>
              <a:rPr lang="en-US" dirty="0"/>
              <a:t>Activation Functions</a:t>
            </a:r>
          </a:p>
        </p:txBody>
      </p:sp>
      <p:sp>
        <p:nvSpPr>
          <p:cNvPr id="3" name="Content Placeholder 2">
            <a:extLst>
              <a:ext uri="{FF2B5EF4-FFF2-40B4-BE49-F238E27FC236}">
                <a16:creationId xmlns:a16="http://schemas.microsoft.com/office/drawing/2014/main" id="{25D6DB5E-DAFE-4914-B090-64E5D2E4126D}"/>
              </a:ext>
            </a:extLst>
          </p:cNvPr>
          <p:cNvSpPr>
            <a:spLocks noGrp="1"/>
          </p:cNvSpPr>
          <p:nvPr>
            <p:ph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The activation function used in this project are as follows:</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Arial" panose="020B0604020202020204" pitchFamily="34" charset="0"/>
              </a:rPr>
              <a:t>ELU</a:t>
            </a:r>
          </a:p>
          <a:p>
            <a:pPr marL="342900" marR="0" lvl="0" indent="-342900">
              <a:lnSpc>
                <a:spcPct val="107000"/>
              </a:lnSpc>
              <a:spcBef>
                <a:spcPts val="0"/>
              </a:spcBef>
              <a:spcAft>
                <a:spcPts val="0"/>
              </a:spcAft>
              <a:buFont typeface="Symbol" panose="05050102010706020507" pitchFamily="18" charset="2"/>
              <a:buChar char=""/>
            </a:pPr>
            <a:r>
              <a:rPr lang="en-US" sz="1800" dirty="0" err="1">
                <a:effectLst/>
                <a:latin typeface="Calibri" panose="020F0502020204030204" pitchFamily="34" charset="0"/>
                <a:ea typeface="Calibri" panose="020F0502020204030204" pitchFamily="34" charset="0"/>
                <a:cs typeface="Arial" panose="020B0604020202020204" pitchFamily="34" charset="0"/>
              </a:rPr>
              <a:t>ReLU</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Arial" panose="020B0604020202020204" pitchFamily="34" charset="0"/>
              </a:rPr>
              <a:t>Sigmoid</a:t>
            </a:r>
          </a:p>
          <a:p>
            <a:r>
              <a:rPr lang="en-US" sz="1800" dirty="0">
                <a:effectLst/>
                <a:latin typeface="Calibri" panose="020F0502020204030204" pitchFamily="34" charset="0"/>
                <a:ea typeface="Calibri" panose="020F0502020204030204" pitchFamily="34" charset="0"/>
                <a:cs typeface="Arial" panose="020B0604020202020204" pitchFamily="34" charset="0"/>
              </a:rPr>
              <a:t>Amongst these, </a:t>
            </a:r>
            <a:r>
              <a:rPr lang="en-US" sz="1800" dirty="0" err="1">
                <a:effectLst/>
                <a:latin typeface="Calibri" panose="020F0502020204030204" pitchFamily="34" charset="0"/>
                <a:ea typeface="Calibri" panose="020F0502020204030204" pitchFamily="34" charset="0"/>
                <a:cs typeface="Arial" panose="020B0604020202020204" pitchFamily="34" charset="0"/>
              </a:rPr>
              <a:t>ReLU</a:t>
            </a:r>
            <a:r>
              <a:rPr lang="en-US" sz="1800" dirty="0">
                <a:effectLst/>
                <a:latin typeface="Calibri" panose="020F0502020204030204" pitchFamily="34" charset="0"/>
                <a:ea typeface="Calibri" panose="020F0502020204030204" pitchFamily="34" charset="0"/>
                <a:cs typeface="Arial" panose="020B0604020202020204" pitchFamily="34" charset="0"/>
              </a:rPr>
              <a:t>, along with </a:t>
            </a:r>
            <a:r>
              <a:rPr lang="en-US" sz="1800" dirty="0" err="1">
                <a:effectLst/>
                <a:latin typeface="Calibri" panose="020F0502020204030204" pitchFamily="34" charset="0"/>
                <a:ea typeface="Calibri" panose="020F0502020204030204" pitchFamily="34" charset="0"/>
                <a:cs typeface="Arial" panose="020B0604020202020204" pitchFamily="34" charset="0"/>
              </a:rPr>
              <a:t>Glorat</a:t>
            </a:r>
            <a:r>
              <a:rPr lang="en-US" sz="1800" dirty="0">
                <a:effectLst/>
                <a:latin typeface="Calibri" panose="020F0502020204030204" pitchFamily="34" charset="0"/>
                <a:ea typeface="Calibri" panose="020F0502020204030204" pitchFamily="34" charset="0"/>
                <a:cs typeface="Arial" panose="020B0604020202020204" pitchFamily="34" charset="0"/>
              </a:rPr>
              <a:t>, showed better accuracy than the other two activation functions.</a:t>
            </a:r>
          </a:p>
          <a:p>
            <a:endParaRPr lang="en-US" dirty="0"/>
          </a:p>
        </p:txBody>
      </p:sp>
    </p:spTree>
    <p:extLst>
      <p:ext uri="{BB962C8B-B14F-4D97-AF65-F5344CB8AC3E}">
        <p14:creationId xmlns:p14="http://schemas.microsoft.com/office/powerpoint/2010/main" val="30433701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E73EB10-AEDA-42B9-9D11-54E59B48D4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Picture 5" descr="Graphical user interface, text, application&#10;&#10;Description automatically generated">
            <a:extLst>
              <a:ext uri="{FF2B5EF4-FFF2-40B4-BE49-F238E27FC236}">
                <a16:creationId xmlns:a16="http://schemas.microsoft.com/office/drawing/2014/main" id="{1270EDFB-2B90-4E07-8081-0D863451CA4E}"/>
              </a:ext>
            </a:extLst>
          </p:cNvPr>
          <p:cNvPicPr/>
          <p:nvPr/>
        </p:nvPicPr>
        <p:blipFill rotWithShape="1">
          <a:blip r:embed="rId2" cstate="print">
            <a:extLst>
              <a:ext uri="{28A0092B-C50C-407E-A947-70E740481C1C}">
                <a14:useLocalDpi xmlns:a14="http://schemas.microsoft.com/office/drawing/2010/main" val="0"/>
              </a:ext>
            </a:extLst>
          </a:blip>
          <a:srcRect l="4506" r="60728" b="-1"/>
          <a:stretch/>
        </p:blipFill>
        <p:spPr>
          <a:xfrm>
            <a:off x="7092462" y="2055813"/>
            <a:ext cx="4261337" cy="4121150"/>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13" name="Arc 12">
            <a:extLst>
              <a:ext uri="{FF2B5EF4-FFF2-40B4-BE49-F238E27FC236}">
                <a16:creationId xmlns:a16="http://schemas.microsoft.com/office/drawing/2014/main" id="{72DEF309-605D-4117-9340-6D589B6C3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986173" flipV="1">
            <a:off x="3930947" y="651615"/>
            <a:ext cx="4083433" cy="4083433"/>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itle 1">
            <a:extLst>
              <a:ext uri="{FF2B5EF4-FFF2-40B4-BE49-F238E27FC236}">
                <a16:creationId xmlns:a16="http://schemas.microsoft.com/office/drawing/2014/main" id="{AB60ABB0-BE27-4B1D-92B3-CAB427D5763D}"/>
              </a:ext>
            </a:extLst>
          </p:cNvPr>
          <p:cNvSpPr>
            <a:spLocks noGrp="1"/>
          </p:cNvSpPr>
          <p:nvPr>
            <p:ph type="title"/>
          </p:nvPr>
        </p:nvSpPr>
        <p:spPr>
          <a:xfrm>
            <a:off x="838200" y="365125"/>
            <a:ext cx="10515599" cy="1325563"/>
          </a:xfrm>
        </p:spPr>
        <p:txBody>
          <a:bodyPr>
            <a:normAutofit/>
          </a:bodyPr>
          <a:lstStyle/>
          <a:p>
            <a:r>
              <a:rPr lang="en-US" dirty="0"/>
              <a:t>Tune hyperparameters</a:t>
            </a:r>
          </a:p>
        </p:txBody>
      </p:sp>
      <p:sp>
        <p:nvSpPr>
          <p:cNvPr id="3" name="Content Placeholder 2">
            <a:extLst>
              <a:ext uri="{FF2B5EF4-FFF2-40B4-BE49-F238E27FC236}">
                <a16:creationId xmlns:a16="http://schemas.microsoft.com/office/drawing/2014/main" id="{9AF23A5B-DF8F-4C97-B7C2-CD6E01C1FA02}"/>
              </a:ext>
            </a:extLst>
          </p:cNvPr>
          <p:cNvSpPr>
            <a:spLocks noGrp="1"/>
          </p:cNvSpPr>
          <p:nvPr>
            <p:ph idx="1"/>
          </p:nvPr>
        </p:nvSpPr>
        <p:spPr>
          <a:xfrm>
            <a:off x="838200" y="1825625"/>
            <a:ext cx="5393361" cy="4351338"/>
          </a:xfrm>
        </p:spPr>
        <p:txBody>
          <a:bodyPr>
            <a:normAutofit lnSpcReduction="10000"/>
          </a:bodyPr>
          <a:lstStyle/>
          <a:p>
            <a:r>
              <a:rPr lang="en-US" dirty="0">
                <a:effectLst/>
                <a:latin typeface="Calibri" panose="020F0502020204030204" pitchFamily="34" charset="0"/>
                <a:ea typeface="Calibri" panose="020F0502020204030204" pitchFamily="34" charset="0"/>
                <a:cs typeface="Arial" panose="020B0604020202020204" pitchFamily="34" charset="0"/>
              </a:rPr>
              <a:t>After selecting the right activation and weight initialization method, the hyperparameters were tuned. To tune the hyperparameters, specific values for lambda1, lambda2, alpha, and gamma were given to choose the best one out of these values depending on the accuracy they printed. Random values were given and the best values depending on the accuracy they produced were considered.</a:t>
            </a:r>
            <a:endParaRPr lang="en-US" dirty="0"/>
          </a:p>
        </p:txBody>
      </p:sp>
    </p:spTree>
    <p:extLst>
      <p:ext uri="{BB962C8B-B14F-4D97-AF65-F5344CB8AC3E}">
        <p14:creationId xmlns:p14="http://schemas.microsoft.com/office/powerpoint/2010/main" val="38023409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39F4E-AA20-4F41-9F34-3E3BC6980B45}"/>
              </a:ext>
            </a:extLst>
          </p:cNvPr>
          <p:cNvSpPr>
            <a:spLocks noGrp="1"/>
          </p:cNvSpPr>
          <p:nvPr>
            <p:ph type="title"/>
          </p:nvPr>
        </p:nvSpPr>
        <p:spPr/>
        <p:txBody>
          <a:bodyPr/>
          <a:lstStyle/>
          <a:p>
            <a:r>
              <a:rPr lang="en-US" dirty="0"/>
              <a:t>Best Values:</a:t>
            </a:r>
          </a:p>
        </p:txBody>
      </p:sp>
      <p:graphicFrame>
        <p:nvGraphicFramePr>
          <p:cNvPr id="4" name="Content Placeholder 3">
            <a:extLst>
              <a:ext uri="{FF2B5EF4-FFF2-40B4-BE49-F238E27FC236}">
                <a16:creationId xmlns:a16="http://schemas.microsoft.com/office/drawing/2014/main" id="{03450BDA-ED92-4C55-86CE-CCD13C98E2DE}"/>
              </a:ext>
            </a:extLst>
          </p:cNvPr>
          <p:cNvGraphicFramePr>
            <a:graphicFrameLocks noGrp="1"/>
          </p:cNvGraphicFramePr>
          <p:nvPr>
            <p:ph idx="1"/>
            <p:extLst>
              <p:ext uri="{D42A27DB-BD31-4B8C-83A1-F6EECF244321}">
                <p14:modId xmlns:p14="http://schemas.microsoft.com/office/powerpoint/2010/main" val="2798170366"/>
              </p:ext>
            </p:extLst>
          </p:nvPr>
        </p:nvGraphicFramePr>
        <p:xfrm>
          <a:off x="1314450" y="1800224"/>
          <a:ext cx="9105900" cy="4048124"/>
        </p:xfrm>
        <a:graphic>
          <a:graphicData uri="http://schemas.openxmlformats.org/drawingml/2006/table">
            <a:tbl>
              <a:tblPr firstRow="1" firstCol="1" bandRow="1">
                <a:tableStyleId>{5C22544A-7EE6-4342-B048-85BDC9FD1C3A}</a:tableStyleId>
              </a:tblPr>
              <a:tblGrid>
                <a:gridCol w="4552950">
                  <a:extLst>
                    <a:ext uri="{9D8B030D-6E8A-4147-A177-3AD203B41FA5}">
                      <a16:colId xmlns:a16="http://schemas.microsoft.com/office/drawing/2014/main" val="585056579"/>
                    </a:ext>
                  </a:extLst>
                </a:gridCol>
                <a:gridCol w="4552950">
                  <a:extLst>
                    <a:ext uri="{9D8B030D-6E8A-4147-A177-3AD203B41FA5}">
                      <a16:colId xmlns:a16="http://schemas.microsoft.com/office/drawing/2014/main" val="3416082155"/>
                    </a:ext>
                  </a:extLst>
                </a:gridCol>
              </a:tblGrid>
              <a:tr h="1012031">
                <a:tc>
                  <a:txBody>
                    <a:bodyPr/>
                    <a:lstStyle/>
                    <a:p>
                      <a:pPr marL="0" marR="0" algn="l" defTabSz="914400" rtl="0" eaLnBrk="1" latinLnBrk="0" hangingPunct="1">
                        <a:lnSpc>
                          <a:spcPct val="107000"/>
                        </a:lnSpc>
                        <a:spcBef>
                          <a:spcPts val="0"/>
                        </a:spcBef>
                        <a:spcAft>
                          <a:spcPts val="0"/>
                        </a:spcAft>
                      </a:pPr>
                      <a:r>
                        <a:rPr lang="en-US" sz="1100" b="1" kern="1200" dirty="0">
                          <a:solidFill>
                            <a:schemeClr val="dk1"/>
                          </a:solidFill>
                          <a:effectLst/>
                          <a:latin typeface="+mn-lt"/>
                          <a:ea typeface="+mn-ea"/>
                          <a:cs typeface="+mn-cs"/>
                        </a:rPr>
                        <a:t>Lambda 1</a:t>
                      </a:r>
                    </a:p>
                  </a:txBody>
                  <a:tcPr marL="68580" marR="68580" marT="0" marB="0">
                    <a:solidFill>
                      <a:srgbClr val="00B0F0"/>
                    </a:solidFill>
                  </a:tcPr>
                </a:tc>
                <a:tc>
                  <a:txBody>
                    <a:bodyPr/>
                    <a:lstStyle/>
                    <a:p>
                      <a:pPr marL="0" marR="0" algn="l" defTabSz="914400" rtl="0" eaLnBrk="1" latinLnBrk="0" hangingPunct="1">
                        <a:lnSpc>
                          <a:spcPct val="107000"/>
                        </a:lnSpc>
                        <a:spcBef>
                          <a:spcPts val="0"/>
                        </a:spcBef>
                        <a:spcAft>
                          <a:spcPts val="0"/>
                        </a:spcAft>
                      </a:pPr>
                      <a:r>
                        <a:rPr lang="en-US" sz="1100" b="1" kern="1200" dirty="0">
                          <a:solidFill>
                            <a:schemeClr val="dk1"/>
                          </a:solidFill>
                          <a:effectLst/>
                          <a:latin typeface="+mn-lt"/>
                          <a:ea typeface="+mn-ea"/>
                          <a:cs typeface="+mn-cs"/>
                        </a:rPr>
                        <a:t>0.1</a:t>
                      </a:r>
                    </a:p>
                  </a:txBody>
                  <a:tcPr marL="68580" marR="68580" marT="0" marB="0">
                    <a:solidFill>
                      <a:schemeClr val="accent1"/>
                    </a:solidFill>
                  </a:tcPr>
                </a:tc>
                <a:extLst>
                  <a:ext uri="{0D108BD9-81ED-4DB2-BD59-A6C34878D82A}">
                    <a16:rowId xmlns:a16="http://schemas.microsoft.com/office/drawing/2014/main" val="192915723"/>
                  </a:ext>
                </a:extLst>
              </a:tr>
              <a:tr h="1012031">
                <a:tc>
                  <a:txBody>
                    <a:bodyPr/>
                    <a:lstStyle/>
                    <a:p>
                      <a:pPr marL="0" marR="0" algn="l" defTabSz="914400" rtl="0" eaLnBrk="1" latinLnBrk="0" hangingPunct="1">
                        <a:lnSpc>
                          <a:spcPct val="107000"/>
                        </a:lnSpc>
                        <a:spcBef>
                          <a:spcPts val="0"/>
                        </a:spcBef>
                        <a:spcAft>
                          <a:spcPts val="0"/>
                        </a:spcAft>
                      </a:pPr>
                      <a:r>
                        <a:rPr lang="en-US" sz="1100" b="1" kern="1200" dirty="0">
                          <a:solidFill>
                            <a:schemeClr val="dk1"/>
                          </a:solidFill>
                          <a:effectLst/>
                          <a:latin typeface="+mn-lt"/>
                          <a:ea typeface="+mn-ea"/>
                          <a:cs typeface="+mn-cs"/>
                        </a:rPr>
                        <a:t>Lambda 2</a:t>
                      </a:r>
                    </a:p>
                  </a:txBody>
                  <a:tcPr marL="68580" marR="68580" marT="0" marB="0">
                    <a:solidFill>
                      <a:srgbClr val="00B0F0"/>
                    </a:solidFill>
                  </a:tcPr>
                </a:tc>
                <a:tc>
                  <a:txBody>
                    <a:bodyPr/>
                    <a:lstStyle/>
                    <a:p>
                      <a:pPr marL="0" marR="0">
                        <a:lnSpc>
                          <a:spcPct val="107000"/>
                        </a:lnSpc>
                        <a:spcBef>
                          <a:spcPts val="0"/>
                        </a:spcBef>
                        <a:spcAft>
                          <a:spcPts val="0"/>
                        </a:spcAft>
                      </a:pPr>
                      <a:r>
                        <a:rPr lang="en-US" sz="1100" dirty="0">
                          <a:effectLst/>
                        </a:rPr>
                        <a:t>0.01</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extLst>
                  <a:ext uri="{0D108BD9-81ED-4DB2-BD59-A6C34878D82A}">
                    <a16:rowId xmlns:a16="http://schemas.microsoft.com/office/drawing/2014/main" val="1677210880"/>
                  </a:ext>
                </a:extLst>
              </a:tr>
              <a:tr h="1012031">
                <a:tc>
                  <a:txBody>
                    <a:bodyPr/>
                    <a:lstStyle/>
                    <a:p>
                      <a:pPr marL="0" marR="0" algn="l" defTabSz="914400" rtl="0" eaLnBrk="1" latinLnBrk="0" hangingPunct="1">
                        <a:lnSpc>
                          <a:spcPct val="107000"/>
                        </a:lnSpc>
                        <a:spcBef>
                          <a:spcPts val="0"/>
                        </a:spcBef>
                        <a:spcAft>
                          <a:spcPts val="0"/>
                        </a:spcAft>
                      </a:pPr>
                      <a:r>
                        <a:rPr lang="en-US" sz="1100" b="1" kern="1200" dirty="0">
                          <a:solidFill>
                            <a:schemeClr val="dk1"/>
                          </a:solidFill>
                          <a:effectLst/>
                          <a:latin typeface="+mn-lt"/>
                          <a:ea typeface="+mn-ea"/>
                          <a:cs typeface="+mn-cs"/>
                        </a:rPr>
                        <a:t>Alpha</a:t>
                      </a:r>
                    </a:p>
                  </a:txBody>
                  <a:tcPr marL="68580" marR="68580" marT="0" marB="0">
                    <a:solidFill>
                      <a:srgbClr val="00B0F0"/>
                    </a:solidFill>
                  </a:tcPr>
                </a:tc>
                <a:tc>
                  <a:txBody>
                    <a:bodyPr/>
                    <a:lstStyle/>
                    <a:p>
                      <a:pPr marL="0" marR="0">
                        <a:lnSpc>
                          <a:spcPct val="107000"/>
                        </a:lnSpc>
                        <a:spcBef>
                          <a:spcPts val="0"/>
                        </a:spcBef>
                        <a:spcAft>
                          <a:spcPts val="0"/>
                        </a:spcAft>
                      </a:pPr>
                      <a:r>
                        <a:rPr lang="en-US" sz="1100" dirty="0">
                          <a:effectLst/>
                        </a:rPr>
                        <a:t>0.001</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extLst>
                  <a:ext uri="{0D108BD9-81ED-4DB2-BD59-A6C34878D82A}">
                    <a16:rowId xmlns:a16="http://schemas.microsoft.com/office/drawing/2014/main" val="1486597614"/>
                  </a:ext>
                </a:extLst>
              </a:tr>
              <a:tr h="1012031">
                <a:tc>
                  <a:txBody>
                    <a:bodyPr/>
                    <a:lstStyle/>
                    <a:p>
                      <a:pPr marL="0" marR="0" algn="l" defTabSz="914400" rtl="0" eaLnBrk="1" latinLnBrk="0" hangingPunct="1">
                        <a:lnSpc>
                          <a:spcPct val="107000"/>
                        </a:lnSpc>
                        <a:spcBef>
                          <a:spcPts val="0"/>
                        </a:spcBef>
                        <a:spcAft>
                          <a:spcPts val="0"/>
                        </a:spcAft>
                      </a:pPr>
                      <a:r>
                        <a:rPr lang="en-US" sz="1100" b="1" kern="1200" dirty="0">
                          <a:solidFill>
                            <a:schemeClr val="dk1"/>
                          </a:solidFill>
                          <a:effectLst/>
                          <a:latin typeface="+mn-lt"/>
                          <a:ea typeface="+mn-ea"/>
                          <a:cs typeface="+mn-cs"/>
                        </a:rPr>
                        <a:t>Gamma</a:t>
                      </a:r>
                    </a:p>
                  </a:txBody>
                  <a:tcPr marL="68580" marR="68580" marT="0" marB="0">
                    <a:solidFill>
                      <a:srgbClr val="00B0F0"/>
                    </a:solidFill>
                  </a:tcPr>
                </a:tc>
                <a:tc>
                  <a:txBody>
                    <a:bodyPr/>
                    <a:lstStyle/>
                    <a:p>
                      <a:pPr marL="0" marR="0">
                        <a:lnSpc>
                          <a:spcPct val="107000"/>
                        </a:lnSpc>
                        <a:spcBef>
                          <a:spcPts val="0"/>
                        </a:spcBef>
                        <a:spcAft>
                          <a:spcPts val="0"/>
                        </a:spcAft>
                      </a:pPr>
                      <a:r>
                        <a:rPr lang="en-US" sz="1100" dirty="0">
                          <a:effectLst/>
                        </a:rPr>
                        <a:t>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extLst>
                  <a:ext uri="{0D108BD9-81ED-4DB2-BD59-A6C34878D82A}">
                    <a16:rowId xmlns:a16="http://schemas.microsoft.com/office/drawing/2014/main" val="2363853303"/>
                  </a:ext>
                </a:extLst>
              </a:tr>
            </a:tbl>
          </a:graphicData>
        </a:graphic>
      </p:graphicFrame>
    </p:spTree>
    <p:extLst>
      <p:ext uri="{BB962C8B-B14F-4D97-AF65-F5344CB8AC3E}">
        <p14:creationId xmlns:p14="http://schemas.microsoft.com/office/powerpoint/2010/main" val="39052941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3256EA-123D-4F3C-93F7-DBC73496D582}"/>
              </a:ext>
            </a:extLst>
          </p:cNvPr>
          <p:cNvSpPr>
            <a:spLocks noGrp="1"/>
          </p:cNvSpPr>
          <p:nvPr>
            <p:ph type="title"/>
          </p:nvPr>
        </p:nvSpPr>
        <p:spPr>
          <a:xfrm>
            <a:off x="643467" y="640080"/>
            <a:ext cx="3096427" cy="5613236"/>
          </a:xfrm>
        </p:spPr>
        <p:txBody>
          <a:bodyPr anchor="ctr">
            <a:normAutofit/>
          </a:bodyPr>
          <a:lstStyle/>
          <a:p>
            <a:r>
              <a:rPr lang="en-US" dirty="0">
                <a:solidFill>
                  <a:srgbClr val="FFFFFF"/>
                </a:solidFill>
              </a:rPr>
              <a:t>Final Model Training</a:t>
            </a:r>
          </a:p>
        </p:txBody>
      </p:sp>
      <p:sp>
        <p:nvSpPr>
          <p:cNvPr id="3" name="Content Placeholder 2">
            <a:extLst>
              <a:ext uri="{FF2B5EF4-FFF2-40B4-BE49-F238E27FC236}">
                <a16:creationId xmlns:a16="http://schemas.microsoft.com/office/drawing/2014/main" id="{4BBA87DF-2720-463F-9BDF-332FCCC3D0AF}"/>
              </a:ext>
            </a:extLst>
          </p:cNvPr>
          <p:cNvSpPr>
            <a:spLocks noGrp="1"/>
          </p:cNvSpPr>
          <p:nvPr>
            <p:ph idx="1"/>
          </p:nvPr>
        </p:nvSpPr>
        <p:spPr>
          <a:xfrm>
            <a:off x="4699818" y="640082"/>
            <a:ext cx="6848715" cy="2484884"/>
          </a:xfrm>
        </p:spPr>
        <p:txBody>
          <a:bodyPr anchor="ctr">
            <a:normAutofit/>
          </a:bodyPr>
          <a:lstStyle/>
          <a:p>
            <a:r>
              <a:rPr lang="en-US" sz="2000" dirty="0"/>
              <a:t>By using the best values obtained after tuning the hyperparameters, the final model is trained by sending more dataset values. The dataset values used can be shown in the following image.</a:t>
            </a:r>
          </a:p>
          <a:p>
            <a:endParaRPr lang="en-US" sz="2000" dirty="0"/>
          </a:p>
        </p:txBody>
      </p:sp>
      <p:pic>
        <p:nvPicPr>
          <p:cNvPr id="5" name="Picture 4" descr="Text&#10;&#10;Description automatically generated">
            <a:extLst>
              <a:ext uri="{FF2B5EF4-FFF2-40B4-BE49-F238E27FC236}">
                <a16:creationId xmlns:a16="http://schemas.microsoft.com/office/drawing/2014/main" id="{FA874C53-A713-4E04-8574-0DA50C2414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7" y="2771775"/>
            <a:ext cx="6894236" cy="3200400"/>
          </a:xfrm>
          <a:prstGeom prst="rect">
            <a:avLst/>
          </a:prstGeom>
        </p:spPr>
      </p:pic>
    </p:spTree>
    <p:extLst>
      <p:ext uri="{BB962C8B-B14F-4D97-AF65-F5344CB8AC3E}">
        <p14:creationId xmlns:p14="http://schemas.microsoft.com/office/powerpoint/2010/main" val="30681781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73EB10-AEDA-42B9-9D11-54E59B48D4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Text&#10;&#10;Description automatically generated">
            <a:extLst>
              <a:ext uri="{FF2B5EF4-FFF2-40B4-BE49-F238E27FC236}">
                <a16:creationId xmlns:a16="http://schemas.microsoft.com/office/drawing/2014/main" id="{4B6BB291-DDE2-41D4-9DB7-66951AF8E640}"/>
              </a:ext>
            </a:extLst>
          </p:cNvPr>
          <p:cNvPicPr/>
          <p:nvPr/>
        </p:nvPicPr>
        <p:blipFill rotWithShape="1">
          <a:blip r:embed="rId2" cstate="print">
            <a:extLst>
              <a:ext uri="{28A0092B-C50C-407E-A947-70E740481C1C}">
                <a14:useLocalDpi xmlns:a14="http://schemas.microsoft.com/office/drawing/2010/main" val="0"/>
              </a:ext>
            </a:extLst>
          </a:blip>
          <a:srcRect r="51035" b="1"/>
          <a:stretch/>
        </p:blipFill>
        <p:spPr>
          <a:xfrm>
            <a:off x="6231562" y="1825625"/>
            <a:ext cx="5122238" cy="4851400"/>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11" name="Arc 10">
            <a:extLst>
              <a:ext uri="{FF2B5EF4-FFF2-40B4-BE49-F238E27FC236}">
                <a16:creationId xmlns:a16="http://schemas.microsoft.com/office/drawing/2014/main" id="{72DEF309-605D-4117-9340-6D589B6C3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986173" flipV="1">
            <a:off x="3930947" y="651615"/>
            <a:ext cx="4083433" cy="4083433"/>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itle 1">
            <a:extLst>
              <a:ext uri="{FF2B5EF4-FFF2-40B4-BE49-F238E27FC236}">
                <a16:creationId xmlns:a16="http://schemas.microsoft.com/office/drawing/2014/main" id="{ED2F6DBE-DFF6-4B32-9016-87E8CF9ACEA2}"/>
              </a:ext>
            </a:extLst>
          </p:cNvPr>
          <p:cNvSpPr>
            <a:spLocks noGrp="1"/>
          </p:cNvSpPr>
          <p:nvPr>
            <p:ph type="title"/>
          </p:nvPr>
        </p:nvSpPr>
        <p:spPr>
          <a:xfrm>
            <a:off x="838200" y="365125"/>
            <a:ext cx="10515599" cy="1325563"/>
          </a:xfrm>
        </p:spPr>
        <p:txBody>
          <a:bodyPr>
            <a:normAutofit/>
          </a:bodyPr>
          <a:lstStyle/>
          <a:p>
            <a:endParaRPr lang="en-US" dirty="0"/>
          </a:p>
        </p:txBody>
      </p:sp>
      <p:sp>
        <p:nvSpPr>
          <p:cNvPr id="3" name="Content Placeholder 2">
            <a:extLst>
              <a:ext uri="{FF2B5EF4-FFF2-40B4-BE49-F238E27FC236}">
                <a16:creationId xmlns:a16="http://schemas.microsoft.com/office/drawing/2014/main" id="{FB94B647-C5B9-40ED-81AE-B011B750E2CD}"/>
              </a:ext>
            </a:extLst>
          </p:cNvPr>
          <p:cNvSpPr>
            <a:spLocks noGrp="1"/>
          </p:cNvSpPr>
          <p:nvPr>
            <p:ph idx="1"/>
          </p:nvPr>
        </p:nvSpPr>
        <p:spPr>
          <a:xfrm>
            <a:off x="838200" y="1825625"/>
            <a:ext cx="5393361" cy="4351338"/>
          </a:xfrm>
        </p:spPr>
        <p:txBody>
          <a:bodyPr>
            <a:normAutofit/>
          </a:bodyPr>
          <a:lstStyle/>
          <a:p>
            <a:r>
              <a:rPr lang="en-US" dirty="0"/>
              <a:t>The accuracy obtained :</a:t>
            </a:r>
          </a:p>
          <a:p>
            <a:pPr marR="0" lvl="0">
              <a:spcBef>
                <a:spcPts val="0"/>
              </a:spcBef>
              <a:spcAft>
                <a:spcPts val="0"/>
              </a:spcAft>
              <a:buFont typeface="Wingdings" panose="05000000000000000000" pitchFamily="2" charset="2"/>
              <a:buChar char="Ø"/>
            </a:pPr>
            <a:r>
              <a:rPr lang="en-US" dirty="0">
                <a:effectLst/>
                <a:latin typeface="Calibri" panose="020F0502020204030204" pitchFamily="34" charset="0"/>
                <a:ea typeface="Calibri" panose="020F0502020204030204" pitchFamily="34" charset="0"/>
                <a:cs typeface="Arial" panose="020B0604020202020204" pitchFamily="34" charset="0"/>
              </a:rPr>
              <a:t>Train set – 0.76</a:t>
            </a:r>
          </a:p>
          <a:p>
            <a:pPr marR="0" lvl="0">
              <a:spcBef>
                <a:spcPts val="0"/>
              </a:spcBef>
              <a:spcAft>
                <a:spcPts val="0"/>
              </a:spcAft>
              <a:buFont typeface="Wingdings" panose="05000000000000000000" pitchFamily="2" charset="2"/>
              <a:buChar char="Ø"/>
            </a:pPr>
            <a:r>
              <a:rPr lang="en-US" dirty="0">
                <a:effectLst/>
                <a:latin typeface="Calibri" panose="020F0502020204030204" pitchFamily="34" charset="0"/>
                <a:ea typeface="Calibri" panose="020F0502020204030204" pitchFamily="34" charset="0"/>
                <a:cs typeface="Arial" panose="020B0604020202020204" pitchFamily="34" charset="0"/>
              </a:rPr>
              <a:t>Test set – 0.578</a:t>
            </a:r>
          </a:p>
          <a:p>
            <a:pPr marR="0" lvl="0">
              <a:spcBef>
                <a:spcPts val="0"/>
              </a:spcBef>
              <a:spcAft>
                <a:spcPts val="800"/>
              </a:spcAft>
              <a:buFont typeface="Wingdings" panose="05000000000000000000" pitchFamily="2" charset="2"/>
              <a:buChar char="Ø"/>
            </a:pPr>
            <a:r>
              <a:rPr lang="en-US" dirty="0">
                <a:effectLst/>
                <a:latin typeface="Calibri" panose="020F0502020204030204" pitchFamily="34" charset="0"/>
                <a:ea typeface="Calibri" panose="020F0502020204030204" pitchFamily="34" charset="0"/>
                <a:cs typeface="Arial" panose="020B0604020202020204" pitchFamily="34" charset="0"/>
              </a:rPr>
              <a:t>Validation Set – 0.591</a:t>
            </a:r>
          </a:p>
          <a:p>
            <a:pPr marR="0" lvl="0">
              <a:spcBef>
                <a:spcPts val="0"/>
              </a:spcBef>
              <a:spcAft>
                <a:spcPts val="800"/>
              </a:spcAft>
              <a:buFont typeface="Wingdings" panose="05000000000000000000" pitchFamily="2" charset="2"/>
              <a:buChar char="Ø"/>
            </a:pPr>
            <a:endParaRPr lang="en-US" dirty="0">
              <a:latin typeface="Calibri" panose="020F0502020204030204" pitchFamily="34" charset="0"/>
              <a:ea typeface="Calibri" panose="020F0502020204030204" pitchFamily="34" charset="0"/>
              <a:cs typeface="Arial" panose="020B0604020202020204" pitchFamily="34" charset="0"/>
            </a:endParaRPr>
          </a:p>
          <a:p>
            <a:pPr marR="0" lvl="0">
              <a:spcBef>
                <a:spcPts val="0"/>
              </a:spcBef>
              <a:spcAft>
                <a:spcPts val="800"/>
              </a:spcAft>
              <a:buFont typeface="Courier New" panose="02070309020205020404" pitchFamily="49" charset="0"/>
              <a:buChar char="o"/>
            </a:pPr>
            <a:r>
              <a:rPr lang="en-US" dirty="0">
                <a:effectLst/>
                <a:latin typeface="Calibri" panose="020F0502020204030204" pitchFamily="34" charset="0"/>
                <a:ea typeface="Calibri" panose="020F0502020204030204" pitchFamily="34" charset="0"/>
                <a:cs typeface="Arial" panose="020B0604020202020204" pitchFamily="34" charset="0"/>
              </a:rPr>
              <a:t>The images </a:t>
            </a:r>
            <a:r>
              <a:rPr lang="en-US" dirty="0">
                <a:latin typeface="Calibri" panose="020F0502020204030204" pitchFamily="34" charset="0"/>
                <a:ea typeface="Calibri" panose="020F0502020204030204" pitchFamily="34" charset="0"/>
                <a:cs typeface="Arial" panose="020B0604020202020204" pitchFamily="34" charset="0"/>
              </a:rPr>
              <a:t>of my final model can be shown in the following image:</a:t>
            </a:r>
          </a:p>
          <a:p>
            <a:pPr marR="0" lvl="0">
              <a:spcBef>
                <a:spcPts val="0"/>
              </a:spcBef>
              <a:spcAft>
                <a:spcPts val="800"/>
              </a:spcAft>
              <a:buFont typeface="Courier New" panose="02070309020205020404" pitchFamily="49" charset="0"/>
              <a:buChar char="o"/>
            </a:pPr>
            <a:endParaRPr lang="en-US" dirty="0">
              <a:effectLst/>
              <a:latin typeface="Calibri" panose="020F0502020204030204" pitchFamily="34" charset="0"/>
              <a:ea typeface="Calibri" panose="020F0502020204030204" pitchFamily="34" charset="0"/>
              <a:cs typeface="Arial" panose="020B0604020202020204" pitchFamily="34" charset="0"/>
            </a:endParaRPr>
          </a:p>
          <a:p>
            <a:pPr lvl="1"/>
            <a:endParaRPr lang="en-US" dirty="0"/>
          </a:p>
        </p:txBody>
      </p:sp>
    </p:spTree>
    <p:extLst>
      <p:ext uri="{BB962C8B-B14F-4D97-AF65-F5344CB8AC3E}">
        <p14:creationId xmlns:p14="http://schemas.microsoft.com/office/powerpoint/2010/main" val="12489137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892BB60-F317-43B4-9538-D0737AED4B95}"/>
              </a:ext>
            </a:extLst>
          </p:cNvPr>
          <p:cNvSpPr>
            <a:spLocks noGrp="1"/>
          </p:cNvSpPr>
          <p:nvPr>
            <p:ph type="title"/>
          </p:nvPr>
        </p:nvSpPr>
        <p:spPr>
          <a:xfrm>
            <a:off x="804671" y="640263"/>
            <a:ext cx="3284331" cy="5254510"/>
          </a:xfrm>
        </p:spPr>
        <p:txBody>
          <a:bodyPr>
            <a:normAutofit/>
          </a:bodyPr>
          <a:lstStyle/>
          <a:p>
            <a:r>
              <a:rPr lang="en-US"/>
              <a:t>Discussion</a:t>
            </a:r>
          </a:p>
        </p:txBody>
      </p:sp>
      <p:sp>
        <p:nvSpPr>
          <p:cNvPr id="3" name="Content Placeholder 2">
            <a:extLst>
              <a:ext uri="{FF2B5EF4-FFF2-40B4-BE49-F238E27FC236}">
                <a16:creationId xmlns:a16="http://schemas.microsoft.com/office/drawing/2014/main" id="{3BA89308-7A76-45BC-AED5-DCA879E8B0B0}"/>
              </a:ext>
            </a:extLst>
          </p:cNvPr>
          <p:cNvSpPr>
            <a:spLocks noGrp="1"/>
          </p:cNvSpPr>
          <p:nvPr>
            <p:ph idx="1"/>
          </p:nvPr>
        </p:nvSpPr>
        <p:spPr>
          <a:xfrm>
            <a:off x="5358384" y="640263"/>
            <a:ext cx="6028944" cy="5254510"/>
          </a:xfrm>
        </p:spPr>
        <p:txBody>
          <a:bodyPr anchor="ctr">
            <a:normAutofit/>
          </a:bodyPr>
          <a:lstStyle/>
          <a:p>
            <a:r>
              <a:rPr lang="en-US" sz="22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As seen above, the accuracy values touched 58 percent. This maybe because of using feed-forward neural network architecture. By using a better deep neural network such as CNN, there may be a chance to improve our accuracy values than the ones obtained above.</a:t>
            </a:r>
          </a:p>
          <a:p>
            <a:r>
              <a:rPr lang="en-US" sz="2200" dirty="0">
                <a:solidFill>
                  <a:schemeClr val="bg1"/>
                </a:solidFill>
                <a:latin typeface="Calibri" panose="020F0502020204030204" pitchFamily="34" charset="0"/>
                <a:ea typeface="Calibri" panose="020F0502020204030204" pitchFamily="34" charset="0"/>
                <a:cs typeface="Arial" panose="020B0604020202020204" pitchFamily="34" charset="0"/>
              </a:rPr>
              <a:t>CNN helps in classifying images automatically by detecting the important features without any human supervision and hence it is an ideal choice for image classification.</a:t>
            </a:r>
            <a:endParaRPr lang="en-US" sz="2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endParaRPr lang="en-US" sz="2200" dirty="0">
              <a:solidFill>
                <a:schemeClr val="bg1"/>
              </a:solidFill>
            </a:endParaRPr>
          </a:p>
        </p:txBody>
      </p:sp>
    </p:spTree>
    <p:extLst>
      <p:ext uri="{BB962C8B-B14F-4D97-AF65-F5344CB8AC3E}">
        <p14:creationId xmlns:p14="http://schemas.microsoft.com/office/powerpoint/2010/main" val="392967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0FC57-320F-46E3-A32C-953744F983CD}"/>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91BD8634-0424-44CF-AC76-19B1B7DAD966}"/>
              </a:ext>
            </a:extLst>
          </p:cNvPr>
          <p:cNvSpPr>
            <a:spLocks noGrp="1"/>
          </p:cNvSpPr>
          <p:nvPr>
            <p:ph idx="1"/>
          </p:nvPr>
        </p:nvSpPr>
        <p:spPr/>
        <p:txBody>
          <a:bodyPr>
            <a:normAutofit fontScale="77500" lnSpcReduction="20000"/>
          </a:bodyPr>
          <a:lstStyle/>
          <a:p>
            <a:r>
              <a:rPr lang="en-US" dirty="0"/>
              <a:t>Introduction</a:t>
            </a:r>
          </a:p>
          <a:p>
            <a:r>
              <a:rPr lang="en-US" dirty="0"/>
              <a:t>Goal</a:t>
            </a:r>
          </a:p>
          <a:p>
            <a:r>
              <a:rPr lang="en-US" dirty="0"/>
              <a:t>Dataset Used</a:t>
            </a:r>
          </a:p>
          <a:p>
            <a:r>
              <a:rPr lang="en-US" dirty="0"/>
              <a:t>Preprocessing Data</a:t>
            </a:r>
          </a:p>
          <a:p>
            <a:r>
              <a:rPr lang="en-US" dirty="0"/>
              <a:t>Resizing Image</a:t>
            </a:r>
          </a:p>
          <a:p>
            <a:r>
              <a:rPr lang="en-US" dirty="0"/>
              <a:t>Weight Initialization Method</a:t>
            </a:r>
          </a:p>
          <a:p>
            <a:r>
              <a:rPr lang="en-US" dirty="0"/>
              <a:t>Network Architecture</a:t>
            </a:r>
          </a:p>
          <a:p>
            <a:r>
              <a:rPr lang="en-US" dirty="0"/>
              <a:t>Activation Function</a:t>
            </a:r>
          </a:p>
          <a:p>
            <a:r>
              <a:rPr lang="en-US" dirty="0"/>
              <a:t>Tune Hyperparameters</a:t>
            </a:r>
          </a:p>
          <a:p>
            <a:r>
              <a:rPr lang="en-US" dirty="0"/>
              <a:t>Best values obtained after tuning</a:t>
            </a:r>
          </a:p>
          <a:p>
            <a:r>
              <a:rPr lang="en-US" dirty="0"/>
              <a:t>Final Code</a:t>
            </a:r>
          </a:p>
          <a:p>
            <a:r>
              <a:rPr lang="en-US" dirty="0"/>
              <a:t>Discussion </a:t>
            </a:r>
          </a:p>
        </p:txBody>
      </p:sp>
    </p:spTree>
    <p:extLst>
      <p:ext uri="{BB962C8B-B14F-4D97-AF65-F5344CB8AC3E}">
        <p14:creationId xmlns:p14="http://schemas.microsoft.com/office/powerpoint/2010/main" val="191933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BE9FDA-4853-439C-96A2-AF7E0FF9BA66}"/>
              </a:ext>
            </a:extLst>
          </p:cNvPr>
          <p:cNvSpPr>
            <a:spLocks noGrp="1"/>
          </p:cNvSpPr>
          <p:nvPr>
            <p:ph type="title"/>
          </p:nvPr>
        </p:nvSpPr>
        <p:spPr>
          <a:xfrm>
            <a:off x="686834" y="1153572"/>
            <a:ext cx="3200400" cy="4461163"/>
          </a:xfrm>
        </p:spPr>
        <p:txBody>
          <a:bodyPr>
            <a:normAutofit/>
          </a:bodyPr>
          <a:lstStyle/>
          <a:p>
            <a:r>
              <a:rPr lang="en-US" b="1" kern="0">
                <a:solidFill>
                  <a:srgbClr val="FFFFFF"/>
                </a:solidFill>
                <a:effectLst/>
                <a:latin typeface="Calibri Light" panose="020F0302020204030204" pitchFamily="34" charset="0"/>
                <a:ea typeface="Times New Roman" panose="02020603050405020304" pitchFamily="18" charset="0"/>
                <a:cs typeface="Times New Roman" panose="02020603050405020304" pitchFamily="18" charset="0"/>
              </a:rPr>
              <a:t>Introduction</a:t>
            </a:r>
            <a:br>
              <a:rPr lang="en-US" b="1" kern="0">
                <a:solidFill>
                  <a:srgbClr val="FFFFFF"/>
                </a:solidFill>
                <a:effectLst/>
                <a:latin typeface="Calibri Light" panose="020F0302020204030204" pitchFamily="34" charset="0"/>
                <a:ea typeface="Times New Roman" panose="02020603050405020304" pitchFamily="18" charset="0"/>
                <a:cs typeface="Times New Roman" panose="02020603050405020304" pitchFamily="18" charset="0"/>
              </a:rPr>
            </a:br>
            <a:endParaRPr 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7335C185-B235-46F4-B9CE-32643C5BC555}"/>
              </a:ext>
            </a:extLst>
          </p:cNvPr>
          <p:cNvSpPr>
            <a:spLocks noGrp="1"/>
          </p:cNvSpPr>
          <p:nvPr>
            <p:ph idx="1"/>
          </p:nvPr>
        </p:nvSpPr>
        <p:spPr>
          <a:xfrm>
            <a:off x="4447308" y="591344"/>
            <a:ext cx="6906491" cy="5585619"/>
          </a:xfrm>
        </p:spPr>
        <p:txBody>
          <a:bodyPr anchor="ctr">
            <a:normAutofit/>
          </a:bodyPr>
          <a:lstStyle/>
          <a:p>
            <a:pPr marL="0" marR="0">
              <a:spcBef>
                <a:spcPts val="0"/>
              </a:spcBef>
              <a:spcAft>
                <a:spcPts val="800"/>
              </a:spcAft>
            </a:pPr>
            <a:r>
              <a:rPr lang="en-US" sz="2600" u="none" strike="noStrike" dirty="0">
                <a:effectLst/>
                <a:latin typeface="Calibri" panose="020F0502020204030204" pitchFamily="34" charset="0"/>
                <a:ea typeface="Calibri" panose="020F0502020204030204" pitchFamily="34" charset="0"/>
                <a:cs typeface="Arial" panose="020B0604020202020204" pitchFamily="34" charset="0"/>
                <a:hlinkClick r:id="rId2"/>
              </a:rPr>
              <a:t>Image recognition</a:t>
            </a:r>
            <a:r>
              <a:rPr lang="en-US" sz="2600" dirty="0">
                <a:effectLst/>
                <a:latin typeface="Calibri" panose="020F0502020204030204" pitchFamily="34" charset="0"/>
                <a:ea typeface="Calibri" panose="020F0502020204030204" pitchFamily="34" charset="0"/>
                <a:cs typeface="Arial" panose="020B0604020202020204" pitchFamily="34" charset="0"/>
              </a:rPr>
              <a:t> refers to the task of inputting an image into a neural network and classifying that image to its respective labels.</a:t>
            </a:r>
          </a:p>
          <a:p>
            <a:pPr marL="0" marR="0">
              <a:spcBef>
                <a:spcPts val="0"/>
              </a:spcBef>
              <a:spcAft>
                <a:spcPts val="800"/>
              </a:spcAft>
            </a:pPr>
            <a:endParaRPr lang="en-US" sz="2600" dirty="0">
              <a:latin typeface="Calibri" panose="020F0502020204030204" pitchFamily="34" charset="0"/>
              <a:cs typeface="Arial" panose="020B0604020202020204" pitchFamily="34" charset="0"/>
            </a:endParaRPr>
          </a:p>
          <a:p>
            <a:pPr marL="0" marR="0">
              <a:spcBef>
                <a:spcPts val="0"/>
              </a:spcBef>
              <a:spcAft>
                <a:spcPts val="800"/>
              </a:spcAft>
            </a:pPr>
            <a:endParaRPr lang="en-US" sz="2600" dirty="0"/>
          </a:p>
        </p:txBody>
      </p:sp>
      <p:pic>
        <p:nvPicPr>
          <p:cNvPr id="5" name="Picture 4" descr="Kitten in Flower Meadow">
            <a:extLst>
              <a:ext uri="{FF2B5EF4-FFF2-40B4-BE49-F238E27FC236}">
                <a16:creationId xmlns:a16="http://schemas.microsoft.com/office/drawing/2014/main" id="{EC532518-E3C1-4952-A381-5827F5FE9D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7309" y="3863583"/>
            <a:ext cx="1220086" cy="813192"/>
          </a:xfrm>
          <a:prstGeom prst="rect">
            <a:avLst/>
          </a:prstGeom>
        </p:spPr>
      </p:pic>
      <p:cxnSp>
        <p:nvCxnSpPr>
          <p:cNvPr id="7" name="Straight Arrow Connector 6">
            <a:extLst>
              <a:ext uri="{FF2B5EF4-FFF2-40B4-BE49-F238E27FC236}">
                <a16:creationId xmlns:a16="http://schemas.microsoft.com/office/drawing/2014/main" id="{1A1838CC-3FAA-4FEB-A50C-843A6D8CDDC3}"/>
              </a:ext>
            </a:extLst>
          </p:cNvPr>
          <p:cNvCxnSpPr>
            <a:cxnSpLocks/>
          </p:cNvCxnSpPr>
          <p:nvPr/>
        </p:nvCxnSpPr>
        <p:spPr>
          <a:xfrm>
            <a:off x="5895975" y="4191000"/>
            <a:ext cx="1774332"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3" name="TextBox 12">
            <a:extLst>
              <a:ext uri="{FF2B5EF4-FFF2-40B4-BE49-F238E27FC236}">
                <a16:creationId xmlns:a16="http://schemas.microsoft.com/office/drawing/2014/main" id="{5A11F9FE-9CBB-489E-AB01-0C37B314DEE8}"/>
              </a:ext>
            </a:extLst>
          </p:cNvPr>
          <p:cNvSpPr txBox="1"/>
          <p:nvPr/>
        </p:nvSpPr>
        <p:spPr>
          <a:xfrm>
            <a:off x="7728804" y="3529281"/>
            <a:ext cx="1774332" cy="1690790"/>
          </a:xfrm>
          <a:prstGeom prst="rect">
            <a:avLst/>
          </a:prstGeom>
          <a:noFill/>
        </p:spPr>
        <p:txBody>
          <a:bodyPr wrap="square" rtlCol="0">
            <a:spAutoFit/>
          </a:bodyPr>
          <a:lstStyle/>
          <a:p>
            <a:r>
              <a:rPr lang="en-US" sz="8000" dirty="0"/>
              <a:t>?</a:t>
            </a:r>
          </a:p>
          <a:p>
            <a:r>
              <a:rPr lang="en-US" sz="1050" dirty="0"/>
              <a:t>Image classification according to the label</a:t>
            </a:r>
          </a:p>
        </p:txBody>
      </p:sp>
    </p:spTree>
    <p:extLst>
      <p:ext uri="{BB962C8B-B14F-4D97-AF65-F5344CB8AC3E}">
        <p14:creationId xmlns:p14="http://schemas.microsoft.com/office/powerpoint/2010/main" val="2792468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B5D26C-21AE-47ED-B3FF-5D94272DEED5}"/>
              </a:ext>
            </a:extLst>
          </p:cNvPr>
          <p:cNvSpPr>
            <a:spLocks noGrp="1"/>
          </p:cNvSpPr>
          <p:nvPr>
            <p:ph type="title"/>
          </p:nvPr>
        </p:nvSpPr>
        <p:spPr>
          <a:xfrm>
            <a:off x="686834" y="1153572"/>
            <a:ext cx="3200400" cy="4461163"/>
          </a:xfrm>
        </p:spPr>
        <p:txBody>
          <a:bodyPr>
            <a:normAutofit/>
          </a:bodyPr>
          <a:lstStyle/>
          <a:p>
            <a:r>
              <a:rPr lang="en-US">
                <a:solidFill>
                  <a:srgbClr val="FFFFFF"/>
                </a:solidFill>
              </a:rPr>
              <a:t>Goal</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95F10081-DB5C-400C-BA06-119BF2F882A0}"/>
              </a:ext>
            </a:extLst>
          </p:cNvPr>
          <p:cNvSpPr>
            <a:spLocks noGrp="1"/>
          </p:cNvSpPr>
          <p:nvPr>
            <p:ph idx="1"/>
          </p:nvPr>
        </p:nvSpPr>
        <p:spPr>
          <a:xfrm>
            <a:off x="4447308" y="591344"/>
            <a:ext cx="6906491" cy="5585619"/>
          </a:xfrm>
        </p:spPr>
        <p:txBody>
          <a:bodyPr anchor="ctr">
            <a:normAutofit/>
          </a:bodyPr>
          <a:lstStyle/>
          <a:p>
            <a:pPr marL="0" marR="0" lvl="0" indent="0">
              <a:spcBef>
                <a:spcPts val="1200"/>
              </a:spcBef>
              <a:spcAft>
                <a:spcPts val="0"/>
              </a:spcAft>
              <a:buNone/>
            </a:pPr>
            <a:endParaRPr lang="en-US" b="1" kern="0" dirty="0">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a:spcBef>
                <a:spcPts val="0"/>
              </a:spcBef>
              <a:spcAft>
                <a:spcPts val="800"/>
              </a:spcAft>
            </a:pPr>
            <a:r>
              <a:rPr lang="en-US" dirty="0">
                <a:effectLst/>
                <a:latin typeface="Calibri" panose="020F0502020204030204" pitchFamily="34" charset="0"/>
                <a:ea typeface="Calibri" panose="020F0502020204030204" pitchFamily="34" charset="0"/>
                <a:cs typeface="Arial" panose="020B0604020202020204" pitchFamily="34" charset="0"/>
              </a:rPr>
              <a:t>The main goal of this project is to classify scenery images according to their respective labels and train the model to obtain good accuracy.</a:t>
            </a:r>
          </a:p>
          <a:p>
            <a:endParaRPr lang="en-US" dirty="0"/>
          </a:p>
        </p:txBody>
      </p:sp>
    </p:spTree>
    <p:extLst>
      <p:ext uri="{BB962C8B-B14F-4D97-AF65-F5344CB8AC3E}">
        <p14:creationId xmlns:p14="http://schemas.microsoft.com/office/powerpoint/2010/main" val="121219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11">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3"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15"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16"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F30F6E0E-0D3F-4BEC-BE96-2145849B85CC}"/>
              </a:ext>
            </a:extLst>
          </p:cNvPr>
          <p:cNvSpPr>
            <a:spLocks noGrp="1"/>
          </p:cNvSpPr>
          <p:nvPr>
            <p:ph type="title"/>
          </p:nvPr>
        </p:nvSpPr>
        <p:spPr>
          <a:xfrm>
            <a:off x="535020" y="685800"/>
            <a:ext cx="2780271" cy="5105400"/>
          </a:xfrm>
        </p:spPr>
        <p:txBody>
          <a:bodyPr>
            <a:normAutofit/>
          </a:bodyPr>
          <a:lstStyle/>
          <a:p>
            <a:r>
              <a:rPr lang="en-US" sz="4000" dirty="0">
                <a:solidFill>
                  <a:srgbClr val="FFFFFF"/>
                </a:solidFill>
              </a:rPr>
              <a:t>Dataset used</a:t>
            </a:r>
          </a:p>
        </p:txBody>
      </p:sp>
      <p:sp>
        <p:nvSpPr>
          <p:cNvPr id="3" name="Content Placeholder 2">
            <a:extLst>
              <a:ext uri="{FF2B5EF4-FFF2-40B4-BE49-F238E27FC236}">
                <a16:creationId xmlns:a16="http://schemas.microsoft.com/office/drawing/2014/main" id="{B345C736-D256-46BE-9FD5-2E03768A1651}"/>
              </a:ext>
            </a:extLst>
          </p:cNvPr>
          <p:cNvSpPr>
            <a:spLocks noGrp="1"/>
          </p:cNvSpPr>
          <p:nvPr>
            <p:ph idx="1"/>
          </p:nvPr>
        </p:nvSpPr>
        <p:spPr>
          <a:xfrm>
            <a:off x="5053013" y="939800"/>
            <a:ext cx="6411913" cy="4067206"/>
          </a:xfrm>
        </p:spPr>
        <p:txBody>
          <a:bodyPr wrap="square" anchor="t">
            <a:normAutofit fontScale="47500" lnSpcReduction="20000"/>
          </a:bodyPr>
          <a:lstStyle/>
          <a:p>
            <a:r>
              <a:rPr lang="en-US" dirty="0"/>
              <a:t>Initially, the following dataset is used as shown in the image below:</a:t>
            </a:r>
          </a:p>
          <a:p>
            <a:endParaRPr lang="en-US" dirty="0"/>
          </a:p>
          <a:p>
            <a:r>
              <a:rPr lang="en-US" dirty="0">
                <a:hlinkClick r:id="rId2"/>
              </a:rPr>
              <a:t>https://www.kaggle.com/puneet6060/intel-image-classification</a:t>
            </a:r>
            <a:endParaRPr lang="en-US" dirty="0"/>
          </a:p>
          <a:p>
            <a:endParaRPr lang="en-US" dirty="0"/>
          </a:p>
          <a:p>
            <a:r>
              <a:rPr lang="en-US" dirty="0"/>
              <a:t>In this project, six labels are present. They are:</a:t>
            </a:r>
          </a:p>
          <a:p>
            <a:r>
              <a:rPr lang="en-US" dirty="0"/>
              <a:t>Glaciers</a:t>
            </a:r>
          </a:p>
          <a:p>
            <a:r>
              <a:rPr lang="en-US" dirty="0"/>
              <a:t>Buildings</a:t>
            </a:r>
          </a:p>
          <a:p>
            <a:r>
              <a:rPr lang="en-US" dirty="0"/>
              <a:t>Forest</a:t>
            </a:r>
          </a:p>
          <a:p>
            <a:r>
              <a:rPr lang="en-US" dirty="0"/>
              <a:t>Sea</a:t>
            </a:r>
          </a:p>
          <a:p>
            <a:r>
              <a:rPr lang="en-US" dirty="0"/>
              <a:t>Mountain </a:t>
            </a:r>
          </a:p>
          <a:p>
            <a:r>
              <a:rPr lang="en-US" dirty="0"/>
              <a:t>Street</a:t>
            </a:r>
          </a:p>
          <a:p>
            <a:endParaRPr lang="en-US" dirty="0"/>
          </a:p>
          <a:p>
            <a:r>
              <a:rPr lang="en-US" b="0" i="0" dirty="0">
                <a:effectLst/>
                <a:latin typeface="Inter"/>
              </a:rPr>
              <a:t>This Data contains around 25k images of size 150x150 distributed under 6 categories.</a:t>
            </a:r>
          </a:p>
          <a:p>
            <a:r>
              <a:rPr lang="en-US" b="0" i="0" dirty="0">
                <a:effectLst/>
                <a:latin typeface="Inter"/>
              </a:rPr>
              <a:t>There are around 14k images in Train and 3k in Test.</a:t>
            </a:r>
            <a:endParaRPr lang="en-US" dirty="0"/>
          </a:p>
        </p:txBody>
      </p:sp>
    </p:spTree>
    <p:extLst>
      <p:ext uri="{BB962C8B-B14F-4D97-AF65-F5344CB8AC3E}">
        <p14:creationId xmlns:p14="http://schemas.microsoft.com/office/powerpoint/2010/main" val="1437276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611B20-5669-48F8-BF5D-B9D36A17D9B2}"/>
              </a:ext>
            </a:extLst>
          </p:cNvPr>
          <p:cNvSpPr>
            <a:spLocks noGrp="1"/>
          </p:cNvSpPr>
          <p:nvPr>
            <p:ph type="title"/>
          </p:nvPr>
        </p:nvSpPr>
        <p:spPr>
          <a:xfrm>
            <a:off x="686834" y="1153572"/>
            <a:ext cx="3200400" cy="4461163"/>
          </a:xfrm>
        </p:spPr>
        <p:txBody>
          <a:bodyPr>
            <a:normAutofit/>
          </a:bodyPr>
          <a:lstStyle/>
          <a:p>
            <a:r>
              <a:rPr lang="en-US" sz="4100">
                <a:solidFill>
                  <a:srgbClr val="FFFFFF"/>
                </a:solidFill>
              </a:rPr>
              <a:t>Preprocessing Data</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44601ED-D370-4AE6-BFA8-02550CDDB32F}"/>
              </a:ext>
            </a:extLst>
          </p:cNvPr>
          <p:cNvSpPr>
            <a:spLocks noGrp="1"/>
          </p:cNvSpPr>
          <p:nvPr>
            <p:ph idx="1"/>
          </p:nvPr>
        </p:nvSpPr>
        <p:spPr>
          <a:xfrm>
            <a:off x="4447308" y="591344"/>
            <a:ext cx="6906491" cy="5585619"/>
          </a:xfrm>
        </p:spPr>
        <p:txBody>
          <a:bodyPr anchor="ctr">
            <a:normAutofit/>
          </a:bodyPr>
          <a:lstStyle/>
          <a:p>
            <a:pPr marL="0" marR="0">
              <a:spcBef>
                <a:spcPts val="0"/>
              </a:spcBef>
              <a:spcAft>
                <a:spcPts val="800"/>
              </a:spcAft>
            </a:pPr>
            <a:r>
              <a:rPr lang="en-US" dirty="0">
                <a:effectLst/>
                <a:latin typeface="Segoe UI" panose="020B0502040204020203" pitchFamily="34" charset="0"/>
                <a:ea typeface="Calibri" panose="020F0502020204030204" pitchFamily="34" charset="0"/>
                <a:cs typeface="Arial" panose="020B0604020202020204" pitchFamily="34" charset="0"/>
              </a:rPr>
              <a:t>In this project, two normalization methods were used. The two normalization methods used are:</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spcBef>
                <a:spcPts val="0"/>
              </a:spcBef>
              <a:spcAft>
                <a:spcPts val="0"/>
              </a:spcAft>
              <a:buFont typeface="Symbol" panose="05050102010706020507" pitchFamily="18" charset="2"/>
              <a:buChar char=""/>
            </a:pPr>
            <a:r>
              <a:rPr lang="en-US" dirty="0" err="1">
                <a:effectLst/>
                <a:latin typeface="Segoe UI" panose="020B0502040204020203" pitchFamily="34" charset="0"/>
                <a:ea typeface="Calibri" panose="020F0502020204030204" pitchFamily="34" charset="0"/>
                <a:cs typeface="Arial" panose="020B0604020202020204" pitchFamily="34" charset="0"/>
              </a:rPr>
              <a:t>Sklearn</a:t>
            </a:r>
            <a:r>
              <a:rPr lang="en-US" dirty="0">
                <a:effectLst/>
                <a:latin typeface="Segoe UI" panose="020B0502040204020203" pitchFamily="34" charset="0"/>
                <a:ea typeface="Calibri" panose="020F0502020204030204" pitchFamily="34" charset="0"/>
                <a:cs typeface="Arial" panose="020B0604020202020204" pitchFamily="34" charset="0"/>
              </a:rPr>
              <a:t>. preprocessing. normalize function</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spcBef>
                <a:spcPts val="0"/>
              </a:spcBef>
              <a:spcAft>
                <a:spcPts val="800"/>
              </a:spcAft>
              <a:buFont typeface="Symbol" panose="05050102010706020507" pitchFamily="18" charset="2"/>
              <a:buChar char=""/>
            </a:pPr>
            <a:r>
              <a:rPr lang="en-US" dirty="0">
                <a:effectLst/>
                <a:latin typeface="Segoe UI" panose="020B0502040204020203" pitchFamily="34" charset="0"/>
                <a:ea typeface="Calibri" panose="020F0502020204030204" pitchFamily="34" charset="0"/>
                <a:cs typeface="Arial" panose="020B0604020202020204" pitchFamily="34" charset="0"/>
              </a:rPr>
              <a:t>Min-Max Function</a:t>
            </a:r>
          </a:p>
          <a:p>
            <a:pPr marL="342900" marR="0" lvl="0" indent="-342900">
              <a:spcBef>
                <a:spcPts val="0"/>
              </a:spcBef>
              <a:spcAft>
                <a:spcPts val="800"/>
              </a:spcAft>
              <a:buFont typeface="Symbol" panose="05050102010706020507" pitchFamily="18" charset="2"/>
              <a:buChar char=""/>
            </a:pPr>
            <a:r>
              <a:rPr lang="en-US" dirty="0">
                <a:latin typeface="Segoe UI" panose="020B0502040204020203" pitchFamily="34" charset="0"/>
                <a:ea typeface="Calibri" panose="020F0502020204030204" pitchFamily="34" charset="0"/>
                <a:cs typeface="Arial" panose="020B0604020202020204" pitchFamily="34" charset="0"/>
              </a:rPr>
              <a:t>Out of the two, normalize function produced a higher accuracy.</a:t>
            </a:r>
            <a:endParaRPr lang="en-US"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262155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AC9FB-6A74-4AF0-A423-A3D0C1D7B1ED}"/>
              </a:ext>
            </a:extLst>
          </p:cNvPr>
          <p:cNvSpPr>
            <a:spLocks noGrp="1"/>
          </p:cNvSpPr>
          <p:nvPr>
            <p:ph type="title"/>
          </p:nvPr>
        </p:nvSpPr>
        <p:spPr/>
        <p:txBody>
          <a:bodyPr/>
          <a:lstStyle/>
          <a:p>
            <a:endParaRPr lang="en-US"/>
          </a:p>
        </p:txBody>
      </p:sp>
      <p:pic>
        <p:nvPicPr>
          <p:cNvPr id="8" name="Content Placeholder 7" descr="Text&#10;&#10;Description automatically generated">
            <a:extLst>
              <a:ext uri="{FF2B5EF4-FFF2-40B4-BE49-F238E27FC236}">
                <a16:creationId xmlns:a16="http://schemas.microsoft.com/office/drawing/2014/main" id="{AEFB6303-59BA-4A6C-9687-899EA83C68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365125"/>
            <a:ext cx="10515600" cy="5675189"/>
          </a:xfrm>
        </p:spPr>
      </p:pic>
    </p:spTree>
    <p:extLst>
      <p:ext uri="{BB962C8B-B14F-4D97-AF65-F5344CB8AC3E}">
        <p14:creationId xmlns:p14="http://schemas.microsoft.com/office/powerpoint/2010/main" val="1552720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7FDF2-D525-44B7-8080-0D7A41B61BAA}"/>
              </a:ext>
            </a:extLst>
          </p:cNvPr>
          <p:cNvSpPr>
            <a:spLocks noGrp="1"/>
          </p:cNvSpPr>
          <p:nvPr>
            <p:ph type="title"/>
          </p:nvPr>
        </p:nvSpPr>
        <p:spPr/>
        <p:txBody>
          <a:bodyPr/>
          <a:lstStyle/>
          <a:p>
            <a:r>
              <a:rPr lang="en-US" dirty="0"/>
              <a:t>	</a:t>
            </a:r>
          </a:p>
        </p:txBody>
      </p:sp>
      <p:pic>
        <p:nvPicPr>
          <p:cNvPr id="5" name="Content Placeholder 4" descr="Text&#10;&#10;Description automatically generated">
            <a:extLst>
              <a:ext uri="{FF2B5EF4-FFF2-40B4-BE49-F238E27FC236}">
                <a16:creationId xmlns:a16="http://schemas.microsoft.com/office/drawing/2014/main" id="{6BC39AE3-964B-420E-88B0-5B9C834D2C95}"/>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581025" y="200025"/>
            <a:ext cx="11201400" cy="6292850"/>
          </a:xfrm>
          <a:prstGeom prst="rect">
            <a:avLst/>
          </a:prstGeom>
        </p:spPr>
      </p:pic>
    </p:spTree>
    <p:extLst>
      <p:ext uri="{BB962C8B-B14F-4D97-AF65-F5344CB8AC3E}">
        <p14:creationId xmlns:p14="http://schemas.microsoft.com/office/powerpoint/2010/main" val="1311517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A2D8F-30CD-45F3-A8AF-745BA70E7BD1}"/>
              </a:ext>
            </a:extLst>
          </p:cNvPr>
          <p:cNvSpPr>
            <a:spLocks noGrp="1"/>
          </p:cNvSpPr>
          <p:nvPr>
            <p:ph type="title"/>
          </p:nvPr>
        </p:nvSpPr>
        <p:spPr>
          <a:xfrm>
            <a:off x="648929" y="629266"/>
            <a:ext cx="3667039" cy="1676603"/>
          </a:xfrm>
        </p:spPr>
        <p:txBody>
          <a:bodyPr vert="horz" lIns="91440" tIns="45720" rIns="91440" bIns="45720" rtlCol="0">
            <a:normAutofit/>
          </a:bodyPr>
          <a:lstStyle/>
          <a:p>
            <a:r>
              <a:rPr lang="en-US" sz="3600"/>
              <a:t>Visualization </a:t>
            </a:r>
            <a:r>
              <a:rPr lang="en-US" sz="3600" dirty="0"/>
              <a:t>of train data images after resizing</a:t>
            </a:r>
          </a:p>
        </p:txBody>
      </p:sp>
      <p:sp>
        <p:nvSpPr>
          <p:cNvPr id="13" name="Content Placeholder 12">
            <a:extLst>
              <a:ext uri="{FF2B5EF4-FFF2-40B4-BE49-F238E27FC236}">
                <a16:creationId xmlns:a16="http://schemas.microsoft.com/office/drawing/2014/main" id="{661FDC36-A4DD-4A8E-AA2C-C831392BFCC6}"/>
              </a:ext>
            </a:extLst>
          </p:cNvPr>
          <p:cNvSpPr>
            <a:spLocks noGrp="1"/>
          </p:cNvSpPr>
          <p:nvPr>
            <p:ph idx="1"/>
          </p:nvPr>
        </p:nvSpPr>
        <p:spPr>
          <a:xfrm>
            <a:off x="648931" y="2438401"/>
            <a:ext cx="3667036" cy="3779520"/>
          </a:xfrm>
        </p:spPr>
        <p:txBody>
          <a:bodyPr vert="horz" lIns="91440" tIns="45720" rIns="91440" bIns="45720" rtlCol="0">
            <a:normAutofit/>
          </a:bodyPr>
          <a:lstStyle/>
          <a:p>
            <a:pPr marL="0" indent="0">
              <a:buNone/>
            </a:pPr>
            <a:r>
              <a:rPr lang="en-US" sz="1800"/>
              <a:t>The images are of BGR format.</a:t>
            </a:r>
          </a:p>
        </p:txBody>
      </p:sp>
      <p:sp>
        <p:nvSpPr>
          <p:cNvPr id="43" name="Rectangle 36">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F2C45664-F40E-49A0-8058-A1B985A1A48F}"/>
              </a:ext>
            </a:extLst>
          </p:cNvPr>
          <p:cNvPicPr>
            <a:picLocks/>
          </p:cNvPicPr>
          <p:nvPr/>
        </p:nvPicPr>
        <p:blipFill rotWithShape="1">
          <a:blip r:embed="rId2" cstate="print">
            <a:extLst>
              <a:ext uri="{28A0092B-C50C-407E-A947-70E740481C1C}">
                <a14:useLocalDpi xmlns:a14="http://schemas.microsoft.com/office/drawing/2010/main" val="0"/>
              </a:ext>
            </a:extLst>
          </a:blip>
          <a:srcRect l="708" r="46407" b="-1"/>
          <a:stretch/>
        </p:blipFill>
        <p:spPr>
          <a:xfrm>
            <a:off x="4636006" y="0"/>
            <a:ext cx="7555993" cy="6857998"/>
          </a:xfrm>
          <a:prstGeom prst="rect">
            <a:avLst/>
          </a:prstGeom>
          <a:effectLst/>
        </p:spPr>
      </p:pic>
    </p:spTree>
    <p:extLst>
      <p:ext uri="{BB962C8B-B14F-4D97-AF65-F5344CB8AC3E}">
        <p14:creationId xmlns:p14="http://schemas.microsoft.com/office/powerpoint/2010/main" val="337948981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otalTime>8</TotalTime>
  <Words>728</Words>
  <Application>Microsoft Office PowerPoint</Application>
  <PresentationFormat>Widescreen</PresentationFormat>
  <Paragraphs>91</Paragraphs>
  <Slides>19</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Calibri Light</vt:lpstr>
      <vt:lpstr>Courier New</vt:lpstr>
      <vt:lpstr>Inter</vt:lpstr>
      <vt:lpstr>Segoe UI</vt:lpstr>
      <vt:lpstr>Symbol</vt:lpstr>
      <vt:lpstr>Wingdings</vt:lpstr>
      <vt:lpstr>Office Theme</vt:lpstr>
      <vt:lpstr>Project 1: Image classification using feed forward neural network</vt:lpstr>
      <vt:lpstr>Contents</vt:lpstr>
      <vt:lpstr>Introduction </vt:lpstr>
      <vt:lpstr>Goal</vt:lpstr>
      <vt:lpstr>Dataset used</vt:lpstr>
      <vt:lpstr>Preprocessing Data</vt:lpstr>
      <vt:lpstr>PowerPoint Presentation</vt:lpstr>
      <vt:lpstr> </vt:lpstr>
      <vt:lpstr>Visualization of train data images after resizing</vt:lpstr>
      <vt:lpstr>Visualization of the test set images after resizing</vt:lpstr>
      <vt:lpstr>Initially to tune the hyperparameters, the following data was used:</vt:lpstr>
      <vt:lpstr>Weight Initialization method</vt:lpstr>
      <vt:lpstr>Network Architecture</vt:lpstr>
      <vt:lpstr>Activation Functions</vt:lpstr>
      <vt:lpstr>Tune hyperparameters</vt:lpstr>
      <vt:lpstr>Best Values:</vt:lpstr>
      <vt:lpstr>Final Model Training</vt:lpstr>
      <vt:lpstr>PowerPoint Presentation</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Image classification using feed forward neural network</dc:title>
  <dc:creator>Arunkumar Ramachandran</dc:creator>
  <cp:lastModifiedBy>Arunkumar Ramachandran</cp:lastModifiedBy>
  <cp:revision>2</cp:revision>
  <dcterms:created xsi:type="dcterms:W3CDTF">2020-10-15T05:57:00Z</dcterms:created>
  <dcterms:modified xsi:type="dcterms:W3CDTF">2020-10-15T06:05:25Z</dcterms:modified>
</cp:coreProperties>
</file>

<file path=docProps/thumbnail.jpeg>
</file>